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58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829" autoAdjust="0"/>
  </p:normalViewPr>
  <p:slideViewPr>
    <p:cSldViewPr snapToGrid="0">
      <p:cViewPr varScale="1">
        <p:scale>
          <a:sx n="67" d="100"/>
          <a:sy n="67" d="100"/>
        </p:scale>
        <p:origin x="-60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723FB-9843-428D-B628-C9B2AE581FEE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ED953-887A-4385-B240-B987DB6D941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81D36-1AFC-40F7-B63A-5D07443536C1}" type="datetimeFigureOut">
              <a:rPr lang="es-ES" smtClean="0"/>
              <a:t>11/06/2013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C9FC-71E1-4B7D-AE24-048759D0B39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DC9FC-71E1-4B7D-AE24-048759D0B39B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B9EB26-B2F2-4D3B-AB8D-F70701E6E41D}" type="datetimeFigureOut">
              <a:rPr lang="es-ES" smtClean="0"/>
              <a:pPr/>
              <a:t>11/06/2013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CCB06A-D022-4ABE-8A95-B8A5B71746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asmundonuevo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3kUZsZNeXs&amp;feature=player_embedde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ocuments and Settings\Administrador\Escritorio\rev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177822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3564904" cy="1584176"/>
          </a:xfrm>
        </p:spPr>
        <p:txBody>
          <a:bodyPr>
            <a:normAutofit/>
          </a:bodyPr>
          <a:lstStyle/>
          <a:p>
            <a:endParaRPr lang="es-ES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7175" y="3986213"/>
            <a:ext cx="4043363" cy="26289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http://www.asmundonuevo.com</a:t>
            </a:r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/</a:t>
            </a:r>
            <a:endParaRPr lang="es-E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s-E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s-E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Mª Candelaria Quintana Delgado. 3º B. Nº: 25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3913" y="555329"/>
            <a:ext cx="3312368" cy="206210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Asociación Solidaria mundo nuevo</a:t>
            </a:r>
            <a:endParaRPr lang="es-E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r>
              <a:rPr lang="es-ES" dirty="0" smtClean="0">
                <a:latin typeface="Comic Sans MS" pitchFamily="66" charset="0"/>
              </a:rPr>
              <a:t>Plantea </a:t>
            </a:r>
            <a:r>
              <a:rPr lang="es-ES" dirty="0" smtClean="0">
                <a:latin typeface="Comic Sans MS" pitchFamily="66" charset="0"/>
              </a:rPr>
              <a:t>un nuevo modelo de </a:t>
            </a:r>
            <a:r>
              <a:rPr lang="es-ES" dirty="0" smtClean="0">
                <a:latin typeface="Comic Sans MS" pitchFamily="66" charset="0"/>
              </a:rPr>
              <a:t>atención, </a:t>
            </a:r>
            <a:r>
              <a:rPr lang="es-ES" dirty="0" smtClean="0">
                <a:latin typeface="Comic Sans MS" pitchFamily="66" charset="0"/>
              </a:rPr>
              <a:t>atendiendo los problemas de salud </a:t>
            </a:r>
            <a:r>
              <a:rPr lang="es-ES" dirty="0" smtClean="0">
                <a:latin typeface="Comic Sans MS" pitchFamily="66" charset="0"/>
              </a:rPr>
              <a:t>mental, evitando </a:t>
            </a:r>
            <a:r>
              <a:rPr lang="es-ES" dirty="0" smtClean="0">
                <a:latin typeface="Comic Sans MS" pitchFamily="66" charset="0"/>
              </a:rPr>
              <a:t>así la </a:t>
            </a:r>
            <a:r>
              <a:rPr lang="es-ES" dirty="0" smtClean="0">
                <a:latin typeface="Comic Sans MS" pitchFamily="66" charset="0"/>
              </a:rPr>
              <a:t>marginación.</a:t>
            </a:r>
            <a:r>
              <a:rPr lang="es-ES" dirty="0" smtClean="0">
                <a:latin typeface="Comic Sans MS" pitchFamily="66" charset="0"/>
              </a:rPr>
              <a:t> </a:t>
            </a:r>
            <a:r>
              <a:rPr lang="es-ES" dirty="0" smtClean="0">
                <a:latin typeface="Comic Sans MS" pitchFamily="66" charset="0"/>
              </a:rPr>
              <a:t>Surge</a:t>
            </a:r>
            <a:r>
              <a:rPr lang="es-ES" dirty="0" smtClean="0">
                <a:latin typeface="Comic Sans MS" pitchFamily="66" charset="0"/>
              </a:rPr>
              <a:t>, en este periodo, el movimiento de salud mental comunitaria que tiene como eje fundamental la rehabilitación psicosocial e integración laboral del enfermo. </a:t>
            </a:r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La </a:t>
            </a:r>
            <a:r>
              <a:rPr lang="es-ES" dirty="0" smtClean="0">
                <a:latin typeface="Comic Sans MS" pitchFamily="66" charset="0"/>
              </a:rPr>
              <a:t>rehabilitación psicosocial forma parte de la atención integral a enfermos mentales crónicos y trata de complementar el tratamiento farmacológico para conseguir la mejora del funcionamiento personal y social. 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0105" y="3562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Salud mental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Posee un servicio </a:t>
            </a:r>
            <a:r>
              <a:rPr lang="es-ES" dirty="0" smtClean="0">
                <a:latin typeface="Comic Sans MS" pitchFamily="66" charset="0"/>
              </a:rPr>
              <a:t>especializado </a:t>
            </a:r>
            <a:r>
              <a:rPr lang="es-ES" dirty="0" smtClean="0">
                <a:latin typeface="Comic Sans MS" pitchFamily="66" charset="0"/>
              </a:rPr>
              <a:t>en infancia y familia, que desarrolla las competencias de asesoramiento técnico y jurídico, que tiene encomendadas los Cabildos de las </a:t>
            </a:r>
            <a:r>
              <a:rPr lang="es-ES" dirty="0" smtClean="0">
                <a:latin typeface="Comic Sans MS" pitchFamily="66" charset="0"/>
              </a:rPr>
              <a:t>islas. El </a:t>
            </a:r>
            <a:r>
              <a:rPr lang="es-ES" dirty="0" smtClean="0">
                <a:latin typeface="Comic Sans MS" pitchFamily="66" charset="0"/>
              </a:rPr>
              <a:t>asesoramiento está dirigido a </a:t>
            </a:r>
            <a:r>
              <a:rPr lang="es-ES" dirty="0" smtClean="0">
                <a:latin typeface="Comic Sans MS" pitchFamily="66" charset="0"/>
              </a:rPr>
              <a:t>t</a:t>
            </a:r>
            <a:r>
              <a:rPr lang="es-ES" dirty="0" smtClean="0">
                <a:latin typeface="Comic Sans MS" pitchFamily="66" charset="0"/>
              </a:rPr>
              <a:t>rabajadores </a:t>
            </a:r>
            <a:r>
              <a:rPr lang="es-ES" dirty="0" smtClean="0">
                <a:latin typeface="Comic Sans MS" pitchFamily="66" charset="0"/>
              </a:rPr>
              <a:t>Sociales de Base, Equipos Territoriales de Riesgo y Educadores de Centros y Servicios de Día.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Familia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s-ES" dirty="0" smtClean="0">
              <a:latin typeface="Comic Sans MS" pitchFamily="66" charset="0"/>
              <a:hlinkClick r:id="rId3"/>
            </a:endParaRPr>
          </a:p>
          <a:p>
            <a:pPr>
              <a:buNone/>
            </a:pPr>
            <a:r>
              <a:rPr lang="es-ES" dirty="0" smtClean="0">
                <a:latin typeface="Comic Sans MS" pitchFamily="66" charset="0"/>
                <a:hlinkClick r:id="rId3"/>
              </a:rPr>
              <a:t>http://www.youtube.com/watch?v=33kUZsZNeXs&amp;feature=player_embedded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Vídeo sobre una de sus labores:</a:t>
            </a:r>
            <a:r>
              <a:rPr lang="es-ES" dirty="0" smtClean="0">
                <a:latin typeface="Britannic Bold" pitchFamily="34" charset="0"/>
              </a:rPr>
              <a:t/>
            </a:r>
            <a:br>
              <a:rPr lang="es-ES" dirty="0" smtClean="0">
                <a:latin typeface="Britannic Bold" pitchFamily="34" charset="0"/>
              </a:rPr>
            </a:br>
            <a:endParaRPr lang="es-ES" dirty="0">
              <a:latin typeface="Britannic Bold" pitchFamily="34" charset="0"/>
            </a:endParaRPr>
          </a:p>
        </p:txBody>
      </p:sp>
      <p:pic>
        <p:nvPicPr>
          <p:cNvPr id="3075" name="Picture 3" descr="C:\María\María\Trabajos de clase\Religión\Soñemos un mundo nuev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412" y="3333750"/>
            <a:ext cx="6886575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1461" y="3629025"/>
            <a:ext cx="6372227" cy="2443163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¿Quiénes </a:t>
            </a:r>
            <a:r>
              <a:rPr lang="es-ES" dirty="0" smtClean="0">
                <a:latin typeface="Comic Sans MS" pitchFamily="66" charset="0"/>
              </a:rPr>
              <a:t>son?</a:t>
            </a:r>
          </a:p>
          <a:p>
            <a:r>
              <a:rPr lang="es-ES" dirty="0" smtClean="0">
                <a:latin typeface="Comic Sans MS" pitchFamily="66" charset="0"/>
              </a:rPr>
              <a:t>¿Qué </a:t>
            </a:r>
            <a:r>
              <a:rPr lang="es-ES" dirty="0" smtClean="0">
                <a:latin typeface="Comic Sans MS" pitchFamily="66" charset="0"/>
              </a:rPr>
              <a:t>hacen?</a:t>
            </a:r>
          </a:p>
          <a:p>
            <a:r>
              <a:rPr lang="es-ES" dirty="0" smtClean="0">
                <a:latin typeface="Comic Sans MS" pitchFamily="66" charset="0"/>
              </a:rPr>
              <a:t>Causas para crear </a:t>
            </a:r>
            <a:r>
              <a:rPr lang="es-ES" dirty="0" smtClean="0">
                <a:latin typeface="Comic Sans MS" pitchFamily="66" charset="0"/>
              </a:rPr>
              <a:t>la </a:t>
            </a:r>
            <a:r>
              <a:rPr lang="es-ES" dirty="0" smtClean="0">
                <a:latin typeface="Comic Sans MS" pitchFamily="66" charset="0"/>
              </a:rPr>
              <a:t>asociación</a:t>
            </a:r>
          </a:p>
          <a:p>
            <a:r>
              <a:rPr lang="es-ES" dirty="0" smtClean="0">
                <a:latin typeface="Comic Sans MS" pitchFamily="66" charset="0"/>
              </a:rPr>
              <a:t>A</a:t>
            </a:r>
            <a:r>
              <a:rPr lang="es-ES" dirty="0" smtClean="0">
                <a:latin typeface="Comic Sans MS" pitchFamily="66" charset="0"/>
              </a:rPr>
              <a:t>tenciones sociales</a:t>
            </a:r>
          </a:p>
          <a:p>
            <a:endParaRPr lang="es-ES" b="1" dirty="0" smtClean="0">
              <a:latin typeface="Comic Sans MS" pitchFamily="66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856" y="1432388"/>
            <a:ext cx="7467600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  <a:latin typeface="Britannic Bold" pitchFamily="34" charset="0"/>
              </a:rPr>
              <a:t>Índice</a:t>
            </a:r>
            <a:endParaRPr lang="es-ES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pic>
        <p:nvPicPr>
          <p:cNvPr id="1028" name="Picture 4" descr="C:\María\María\Trabajos de clase\Religión\175497enelpat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433" y="295275"/>
            <a:ext cx="6924830" cy="2862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María\María\Trabajos de clase\Religión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1039" y="3814764"/>
            <a:ext cx="280006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María\María\Trabajos de clase\Religión\768442ac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7" y="214312"/>
            <a:ext cx="7143750" cy="29527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La asociación nace como un proyecto de trabajo, con el objetivo de establecer una gestión privada de los servicios sociales, como parte del compromiso.</a:t>
            </a:r>
          </a:p>
          <a:p>
            <a:pPr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Poseen un </a:t>
            </a:r>
            <a:r>
              <a:rPr lang="es-ES" dirty="0" smtClean="0">
                <a:latin typeface="Comic Sans MS" pitchFamily="66" charset="0"/>
              </a:rPr>
              <a:t>compromiso de colaboración, implicación y esperanza en un futuro mejor, porque 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las sociedades no sólo deben evolucionar en sus formas, sino también en sus contenidos y en las personas que las conforman y las </a:t>
            </a:r>
            <a:r>
              <a:rPr lang="es-ES" dirty="0" smtClean="0">
                <a:latin typeface="Comic Sans MS" pitchFamily="66" charset="0"/>
              </a:rPr>
              <a:t>llevan a cabo.</a:t>
            </a:r>
            <a:endParaRPr lang="es-ES" dirty="0" smtClean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¿Quiénes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son?</a:t>
            </a:r>
            <a:endParaRPr lang="es-ES" dirty="0">
              <a:solidFill>
                <a:schemeClr val="bg2">
                  <a:lumMod val="5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7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Su origen canario, orientado al desarrollo de </a:t>
            </a:r>
            <a:r>
              <a:rPr lang="es-ES" dirty="0" smtClean="0">
                <a:latin typeface="Comic Sans MS" pitchFamily="66" charset="0"/>
              </a:rPr>
              <a:t>la comunidad</a:t>
            </a:r>
            <a:r>
              <a:rPr lang="es-ES" dirty="0" smtClean="0">
                <a:latin typeface="Comic Sans MS" pitchFamily="66" charset="0"/>
              </a:rPr>
              <a:t>, valora la necesidad de potenciar el trabajo desde, para y por </a:t>
            </a:r>
            <a:r>
              <a:rPr lang="es-ES" dirty="0" smtClean="0">
                <a:latin typeface="Comic Sans MS" pitchFamily="66" charset="0"/>
              </a:rPr>
              <a:t>las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islas. Sin perder de vista el área de influencia donde estamos </a:t>
            </a:r>
            <a:r>
              <a:rPr lang="es-ES" dirty="0" smtClean="0">
                <a:latin typeface="Comic Sans MS" pitchFamily="66" charset="0"/>
              </a:rPr>
              <a:t>situados. 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La asociación </a:t>
            </a:r>
            <a:r>
              <a:rPr lang="es-ES" dirty="0" smtClean="0">
                <a:latin typeface="Comic Sans MS" pitchFamily="66" charset="0"/>
              </a:rPr>
              <a:t>también contribuye al desarrollo de comunidades vecinas, a través de programas de cooperación en África.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¿Qué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hacen?</a:t>
            </a:r>
            <a:endParaRPr lang="es-ES" dirty="0" smtClean="0">
              <a:solidFill>
                <a:schemeClr val="bg2">
                  <a:lumMod val="5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5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9009" y="1290464"/>
            <a:ext cx="7467600" cy="487375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s-ES" dirty="0" smtClean="0">
                <a:latin typeface="Comic Sans MS" pitchFamily="66" charset="0"/>
              </a:rPr>
              <a:t>               </a:t>
            </a:r>
            <a:endParaRPr lang="es-ES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            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dirty="0" smtClean="0">
                <a:latin typeface="Comic Sans MS" pitchFamily="66" charset="0"/>
              </a:rPr>
              <a:t>Incremento </a:t>
            </a:r>
            <a:r>
              <a:rPr lang="es-ES" dirty="0" smtClean="0">
                <a:latin typeface="Comic Sans MS" pitchFamily="66" charset="0"/>
              </a:rPr>
              <a:t>de las drogodependencias.</a:t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          </a:t>
            </a:r>
            <a:endParaRPr lang="es-ES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dirty="0" smtClean="0">
                <a:latin typeface="Comic Sans MS" pitchFamily="66" charset="0"/>
              </a:rPr>
              <a:t>Crecimiento </a:t>
            </a:r>
            <a:r>
              <a:rPr lang="es-ES" dirty="0" smtClean="0">
                <a:latin typeface="Comic Sans MS" pitchFamily="66" charset="0"/>
              </a:rPr>
              <a:t>de la </a:t>
            </a:r>
            <a:r>
              <a:rPr lang="es-ES" dirty="0" smtClean="0">
                <a:latin typeface="Comic Sans MS" pitchFamily="66" charset="0"/>
              </a:rPr>
              <a:t>población, </a:t>
            </a:r>
            <a:r>
              <a:rPr lang="es-ES" dirty="0" smtClean="0">
                <a:latin typeface="Comic Sans MS" pitchFamily="66" charset="0"/>
              </a:rPr>
              <a:t>que vive en </a:t>
            </a:r>
            <a:r>
              <a:rPr lang="es-ES" dirty="0" smtClean="0">
                <a:latin typeface="Comic Sans MS" pitchFamily="66" charset="0"/>
              </a:rPr>
              <a:t>situación </a:t>
            </a:r>
            <a:r>
              <a:rPr lang="es-ES" dirty="0" smtClean="0">
                <a:latin typeface="Comic Sans MS" pitchFamily="66" charset="0"/>
              </a:rPr>
              <a:t>de pobreza y marginación social.</a:t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         </a:t>
            </a:r>
            <a:endParaRPr lang="es-ES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es-ES" dirty="0" smtClean="0">
                <a:latin typeface="Comic Sans MS" pitchFamily="66" charset="0"/>
              </a:rPr>
              <a:t> 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dirty="0" smtClean="0">
                <a:latin typeface="Comic Sans MS" pitchFamily="66" charset="0"/>
              </a:rPr>
              <a:t>Incremento </a:t>
            </a:r>
            <a:r>
              <a:rPr lang="es-ES" dirty="0" smtClean="0">
                <a:latin typeface="Comic Sans MS" pitchFamily="66" charset="0"/>
              </a:rPr>
              <a:t>de la violencia juvenil.</a:t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          </a:t>
            </a:r>
            <a:endParaRPr lang="es-ES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dirty="0" smtClean="0">
                <a:latin typeface="Comic Sans MS" pitchFamily="66" charset="0"/>
              </a:rPr>
              <a:t>Discriminaciones sociales.</a:t>
            </a:r>
            <a:r>
              <a:rPr lang="es-ES" dirty="0" smtClean="0">
                <a:latin typeface="Comic Sans MS" pitchFamily="66" charset="0"/>
              </a:rPr>
              <a:t/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     </a:t>
            </a:r>
            <a:endParaRPr lang="es-ES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es-ES" dirty="0" smtClean="0">
                <a:latin typeface="Comic Sans MS" pitchFamily="66" charset="0"/>
              </a:rPr>
              <a:t>     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dirty="0" smtClean="0">
                <a:latin typeface="Comic Sans MS" pitchFamily="66" charset="0"/>
              </a:rPr>
              <a:t>Violencia </a:t>
            </a:r>
            <a:r>
              <a:rPr lang="es-ES" dirty="0" smtClean="0">
                <a:latin typeface="Comic Sans MS" pitchFamily="66" charset="0"/>
              </a:rPr>
              <a:t>de género.</a:t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    </a:t>
            </a:r>
            <a:endParaRPr lang="es-ES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es-ES" dirty="0" smtClean="0">
                <a:latin typeface="Comic Sans MS" pitchFamily="66" charset="0"/>
              </a:rPr>
              <a:t>      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dirty="0" smtClean="0">
                <a:latin typeface="Comic Sans MS" pitchFamily="66" charset="0"/>
              </a:rPr>
              <a:t>Abusos </a:t>
            </a:r>
            <a:r>
              <a:rPr lang="es-ES" dirty="0" smtClean="0">
                <a:latin typeface="Comic Sans MS" pitchFamily="66" charset="0"/>
              </a:rPr>
              <a:t>sexuales a menores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391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Causas para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crear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la asociación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4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Menores en protección</a:t>
            </a:r>
          </a:p>
          <a:p>
            <a:r>
              <a:rPr lang="es-ES" dirty="0" smtClean="0">
                <a:latin typeface="Comic Sans MS" pitchFamily="66" charset="0"/>
              </a:rPr>
              <a:t>Justicia Juvenil</a:t>
            </a:r>
          </a:p>
          <a:p>
            <a:r>
              <a:rPr lang="es-ES" dirty="0" smtClean="0">
                <a:latin typeface="Comic Sans MS" pitchFamily="66" charset="0"/>
              </a:rPr>
              <a:t>Violencia </a:t>
            </a:r>
            <a:r>
              <a:rPr lang="es-ES" dirty="0" smtClean="0">
                <a:latin typeface="Comic Sans MS" pitchFamily="66" charset="0"/>
              </a:rPr>
              <a:t>de género</a:t>
            </a:r>
          </a:p>
          <a:p>
            <a:r>
              <a:rPr lang="es-ES" dirty="0" smtClean="0">
                <a:latin typeface="Comic Sans MS" pitchFamily="66" charset="0"/>
              </a:rPr>
              <a:t>Salud mental</a:t>
            </a:r>
          </a:p>
          <a:p>
            <a:r>
              <a:rPr lang="es-ES" dirty="0" smtClean="0">
                <a:latin typeface="Comic Sans MS" pitchFamily="66" charset="0"/>
              </a:rPr>
              <a:t>Familia</a:t>
            </a:r>
            <a:br>
              <a:rPr lang="es-ES" dirty="0" smtClean="0">
                <a:latin typeface="Comic Sans MS" pitchFamily="66" charset="0"/>
              </a:rPr>
            </a:br>
            <a:endParaRPr lang="es-ES" dirty="0" smtClean="0">
              <a:latin typeface="Comic Sans MS" pitchFamily="66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A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tenciones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sociales</a:t>
            </a:r>
            <a:endParaRPr lang="es-ES" dirty="0">
              <a:solidFill>
                <a:schemeClr val="bg2">
                  <a:lumMod val="5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4" name="Picture 3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311" y="1528764"/>
            <a:ext cx="3856289" cy="3257549"/>
          </a:xfrm>
          <a:prstGeom prst="rect">
            <a:avLst/>
          </a:prstGeom>
          <a:noFill/>
        </p:spPr>
      </p:pic>
      <p:pic>
        <p:nvPicPr>
          <p:cNvPr id="5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Creen firmemente en </a:t>
            </a:r>
            <a:r>
              <a:rPr lang="es-ES" dirty="0" smtClean="0">
                <a:latin typeface="Comic Sans MS" pitchFamily="66" charset="0"/>
              </a:rPr>
              <a:t>la necesidad de luchar por la eliminación de los casos de malos tratos, abusos a menores, delincuencia juvenil, </a:t>
            </a:r>
            <a:r>
              <a:rPr lang="es-ES" dirty="0" smtClean="0">
                <a:latin typeface="Comic Sans MS" pitchFamily="66" charset="0"/>
              </a:rPr>
              <a:t>desnutrición y a gran cantidad de </a:t>
            </a:r>
            <a:r>
              <a:rPr lang="es-ES" dirty="0" smtClean="0">
                <a:latin typeface="Comic Sans MS" pitchFamily="66" charset="0"/>
              </a:rPr>
              <a:t>realidades que </a:t>
            </a:r>
            <a:r>
              <a:rPr lang="es-ES" dirty="0" smtClean="0">
                <a:latin typeface="Comic Sans MS" pitchFamily="66" charset="0"/>
              </a:rPr>
              <a:t>se </a:t>
            </a:r>
            <a:r>
              <a:rPr lang="es-ES" dirty="0" smtClean="0">
                <a:latin typeface="Comic Sans MS" pitchFamily="66" charset="0"/>
              </a:rPr>
              <a:t>manifiesta </a:t>
            </a:r>
            <a:r>
              <a:rPr lang="es-ES" dirty="0" smtClean="0">
                <a:latin typeface="Comic Sans MS" pitchFamily="66" charset="0"/>
              </a:rPr>
              <a:t>a nuestro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alrededor.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Menores en protección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122" name="Picture 2" descr="C:\María\María\Trabajos de clase\Religión\2009082009101819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284663"/>
            <a:ext cx="3657600" cy="237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4338" y="1467040"/>
            <a:ext cx="8229600" cy="4525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b="1" dirty="0" smtClean="0">
                <a:latin typeface="Comic Sans MS" pitchFamily="66" charset="0"/>
              </a:rPr>
              <a:t>En </a:t>
            </a:r>
            <a:r>
              <a:rPr lang="es-ES" b="1" dirty="0" smtClean="0">
                <a:latin typeface="Comic Sans MS" pitchFamily="66" charset="0"/>
              </a:rPr>
              <a:t>Gran Canaria, </a:t>
            </a:r>
            <a:br>
              <a:rPr lang="es-ES" b="1" dirty="0" smtClean="0">
                <a:latin typeface="Comic Sans MS" pitchFamily="66" charset="0"/>
              </a:rPr>
            </a:br>
            <a:r>
              <a:rPr lang="es-ES" b="1" dirty="0" smtClean="0">
                <a:latin typeface="Comic Sans MS" pitchFamily="66" charset="0"/>
              </a:rPr>
              <a:t>   </a:t>
            </a:r>
          </a:p>
          <a:p>
            <a:pPr>
              <a:buNone/>
            </a:pP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b="1" dirty="0" smtClean="0">
                <a:latin typeface="Comic Sans MS" pitchFamily="66" charset="0"/>
              </a:rPr>
              <a:t>En </a:t>
            </a:r>
            <a:r>
              <a:rPr lang="es-ES" b="1" dirty="0" smtClean="0">
                <a:latin typeface="Comic Sans MS" pitchFamily="66" charset="0"/>
              </a:rPr>
              <a:t>Tenerife, </a:t>
            </a:r>
            <a:br>
              <a:rPr lang="es-ES" b="1" dirty="0" smtClean="0">
                <a:latin typeface="Comic Sans MS" pitchFamily="66" charset="0"/>
              </a:rPr>
            </a:br>
            <a:endParaRPr lang="es-ES" b="1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A</a:t>
            </a:r>
            <a:r>
              <a:rPr lang="es-ES" dirty="0" smtClean="0">
                <a:latin typeface="Comic Sans MS" pitchFamily="66" charset="0"/>
              </a:rPr>
              <a:t>coge </a:t>
            </a:r>
            <a:r>
              <a:rPr lang="es-ES" dirty="0" smtClean="0">
                <a:latin typeface="Comic Sans MS" pitchFamily="66" charset="0"/>
              </a:rPr>
              <a:t>a </a:t>
            </a:r>
            <a:r>
              <a:rPr lang="es-ES" dirty="0" smtClean="0">
                <a:latin typeface="Comic Sans MS" pitchFamily="66" charset="0"/>
              </a:rPr>
              <a:t>menores entre </a:t>
            </a:r>
            <a:r>
              <a:rPr lang="es-ES" dirty="0" smtClean="0">
                <a:latin typeface="Comic Sans MS" pitchFamily="66" charset="0"/>
              </a:rPr>
              <a:t>14 y 18 años, a quienes se les ha impuesto como medida judicial, </a:t>
            </a:r>
            <a:r>
              <a:rPr lang="es-ES" dirty="0" smtClean="0">
                <a:latin typeface="Comic Sans MS" pitchFamily="66" charset="0"/>
              </a:rPr>
              <a:t>pudiendo </a:t>
            </a:r>
            <a:r>
              <a:rPr lang="es-ES" dirty="0" smtClean="0">
                <a:latin typeface="Comic Sans MS" pitchFamily="66" charset="0"/>
              </a:rPr>
              <a:t>residir en el centro tras el cumplimiento de la mayoría de edad, atendiendo al tiempo de ejecución de la medida. </a:t>
            </a:r>
            <a:br>
              <a:rPr lang="es-ES" dirty="0" smtClean="0">
                <a:latin typeface="Comic Sans MS" pitchFamily="66" charset="0"/>
              </a:rPr>
            </a:br>
            <a:endParaRPr lang="es-ES" dirty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Justicia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 Juvenil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 descr="http://s429616256.mialojamiento.es/mundonuevo/index.php/galeria/image?view=image&amp;format=raw&amp;type=img&amp;id=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608632"/>
            <a:ext cx="3025898" cy="2269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*</a:t>
            </a:r>
            <a:r>
              <a:rPr lang="es-ES" dirty="0" smtClean="0">
                <a:latin typeface="Comic Sans MS" pitchFamily="66" charset="0"/>
              </a:rPr>
              <a:t>Gestiona </a:t>
            </a:r>
            <a:r>
              <a:rPr lang="es-ES" dirty="0" smtClean="0">
                <a:latin typeface="Comic Sans MS" pitchFamily="66" charset="0"/>
              </a:rPr>
              <a:t>siete </a:t>
            </a:r>
            <a:r>
              <a:rPr lang="es-ES" dirty="0" smtClean="0">
                <a:latin typeface="Comic Sans MS" pitchFamily="66" charset="0"/>
              </a:rPr>
              <a:t>de las ocho oficinas que componen el Servicio Insular de </a:t>
            </a:r>
            <a:r>
              <a:rPr lang="es-ES" dirty="0" smtClean="0">
                <a:latin typeface="Comic Sans MS" pitchFamily="66" charset="0"/>
              </a:rPr>
              <a:t>Atención, </a:t>
            </a:r>
            <a:r>
              <a:rPr lang="es-ES" dirty="0" smtClean="0">
                <a:latin typeface="Comic Sans MS" pitchFamily="66" charset="0"/>
              </a:rPr>
              <a:t>en la isla de Tenerife. </a:t>
            </a:r>
            <a:r>
              <a:rPr lang="es-ES" dirty="0" smtClean="0">
                <a:latin typeface="Comic Sans MS" pitchFamily="66" charset="0"/>
              </a:rPr>
              <a:t>Asesora centros </a:t>
            </a:r>
            <a:r>
              <a:rPr lang="es-ES" dirty="0" smtClean="0">
                <a:latin typeface="Comic Sans MS" pitchFamily="66" charset="0"/>
              </a:rPr>
              <a:t>de acogida temporal para mujeres víctimas de violencia de </a:t>
            </a:r>
            <a:r>
              <a:rPr lang="es-ES" dirty="0" smtClean="0">
                <a:latin typeface="Comic Sans MS" pitchFamily="66" charset="0"/>
              </a:rPr>
              <a:t>género.</a:t>
            </a:r>
            <a:r>
              <a:rPr lang="es-ES" dirty="0" smtClean="0">
                <a:latin typeface="Comic Sans MS" pitchFamily="66" charset="0"/>
              </a:rPr>
              <a:t/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/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s-ES" dirty="0" smtClean="0">
                <a:latin typeface="Comic Sans MS" pitchFamily="66" charset="0"/>
              </a:rPr>
              <a:t>P</a:t>
            </a:r>
            <a:r>
              <a:rPr lang="es-ES" dirty="0" smtClean="0">
                <a:latin typeface="Comic Sans MS" pitchFamily="66" charset="0"/>
              </a:rPr>
              <a:t>resta </a:t>
            </a:r>
            <a:r>
              <a:rPr lang="es-ES" dirty="0" smtClean="0">
                <a:latin typeface="Comic Sans MS" pitchFamily="66" charset="0"/>
              </a:rPr>
              <a:t>una atención </a:t>
            </a:r>
            <a:r>
              <a:rPr lang="es-ES" dirty="0" smtClean="0">
                <a:latin typeface="Comic Sans MS" pitchFamily="66" charset="0"/>
              </a:rPr>
              <a:t>tanto </a:t>
            </a:r>
            <a:r>
              <a:rPr lang="es-ES" dirty="0" smtClean="0">
                <a:latin typeface="Comic Sans MS" pitchFamily="66" charset="0"/>
              </a:rPr>
              <a:t>a las mujeres víctimas de violencia de género, como a sus hijos e </a:t>
            </a:r>
            <a:r>
              <a:rPr lang="es-ES" dirty="0" smtClean="0">
                <a:latin typeface="Comic Sans MS" pitchFamily="66" charset="0"/>
              </a:rPr>
              <a:t>hijas. </a:t>
            </a:r>
            <a:r>
              <a:rPr lang="es-ES" dirty="0" smtClean="0">
                <a:latin typeface="Comic Sans MS" pitchFamily="66" charset="0"/>
              </a:rPr>
              <a:t>De igual modo, se interviene con los </a:t>
            </a:r>
            <a:r>
              <a:rPr lang="es-ES" dirty="0" smtClean="0">
                <a:latin typeface="Comic Sans MS" pitchFamily="66" charset="0"/>
              </a:rPr>
              <a:t>familiares </a:t>
            </a:r>
            <a:r>
              <a:rPr lang="es-ES" dirty="0" smtClean="0">
                <a:latin typeface="Comic Sans MS" pitchFamily="66" charset="0"/>
              </a:rPr>
              <a:t>de mujeres víctimas de violencia de género asesinadas. Además de participar en acciones de promoción y prevención</a:t>
            </a:r>
            <a:r>
              <a:rPr lang="es-ES" dirty="0" smtClean="0">
                <a:latin typeface="Comic Sans MS" pitchFamily="66" charset="0"/>
              </a:rPr>
              <a:t>.</a:t>
            </a:r>
            <a:r>
              <a:rPr lang="es-ES" dirty="0" smtClean="0">
                <a:latin typeface="Comic Sans MS" pitchFamily="66" charset="0"/>
              </a:rPr>
              <a:t>                    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8" y="3032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Britannic Bold" pitchFamily="34" charset="0"/>
              </a:rPr>
              <a:t>Violencia de género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Picture 2" descr="C:\María\María\Trabajos de clase\Religión\logo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388" y="0"/>
            <a:ext cx="1471612" cy="1243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</TotalTime>
  <Words>367</Words>
  <Application>Microsoft Office PowerPoint</Application>
  <PresentationFormat>Presentación en pantalla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Diapositiva 1</vt:lpstr>
      <vt:lpstr>Índice</vt:lpstr>
      <vt:lpstr>¿Quiénes son?</vt:lpstr>
      <vt:lpstr>¿Qué hacen?</vt:lpstr>
      <vt:lpstr>Causas para crear la asociación</vt:lpstr>
      <vt:lpstr>Atenciones sociales</vt:lpstr>
      <vt:lpstr>Menores en protección </vt:lpstr>
      <vt:lpstr>Justicia  Juvenil </vt:lpstr>
      <vt:lpstr>Violencia de género </vt:lpstr>
      <vt:lpstr>Salud mental </vt:lpstr>
      <vt:lpstr>Familia </vt:lpstr>
      <vt:lpstr>Vídeo sobre una de sus labores: 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Asociación Solidaria Mundo Nuevo</dc:title>
  <dc:creator>Admin</dc:creator>
  <cp:lastModifiedBy>Admin</cp:lastModifiedBy>
  <cp:revision>39</cp:revision>
  <dcterms:created xsi:type="dcterms:W3CDTF">2013-06-10T18:44:51Z</dcterms:created>
  <dcterms:modified xsi:type="dcterms:W3CDTF">2013-06-11T17:29:49Z</dcterms:modified>
</cp:coreProperties>
</file>